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6" r:id="rId5"/>
    <p:sldId id="267" r:id="rId6"/>
    <p:sldId id="268" r:id="rId7"/>
    <p:sldId id="269" r:id="rId8"/>
    <p:sldId id="258" r:id="rId9"/>
    <p:sldId id="259" r:id="rId10"/>
    <p:sldId id="271" r:id="rId11"/>
    <p:sldId id="273" r:id="rId12"/>
    <p:sldId id="272" r:id="rId13"/>
    <p:sldId id="260" r:id="rId14"/>
    <p:sldId id="262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3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8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6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4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8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2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4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6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0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E79AB-5D73-4BBF-B9E8-810E947E7A3D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202D0-8A5E-4941-8943-2B6F6177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9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Z4VT3PN3i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Anatomy </a:t>
            </a:r>
            <a:r>
              <a:rPr lang="en-US" smtClean="0"/>
              <a:t>and Physiology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7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3200" dirty="0" smtClean="0"/>
              <a:t>Summarize the Contribution of Each Organ </a:t>
            </a:r>
            <a:r>
              <a:rPr lang="en-US" sz="3200" dirty="0"/>
              <a:t>W</a:t>
            </a:r>
            <a:r>
              <a:rPr lang="en-US" sz="3200" dirty="0" smtClean="0"/>
              <a:t>ithin the Plant </a:t>
            </a:r>
            <a:r>
              <a:rPr lang="en-US" sz="3200" dirty="0"/>
              <a:t>B</a:t>
            </a:r>
            <a:r>
              <a:rPr lang="en-US" sz="3200" dirty="0" smtClean="0"/>
              <a:t>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Major Types	</a:t>
            </a:r>
          </a:p>
          <a:p>
            <a:pPr lvl="1"/>
            <a:r>
              <a:rPr lang="en-US" dirty="0" smtClean="0"/>
              <a:t>Leaves</a:t>
            </a:r>
          </a:p>
          <a:p>
            <a:pPr lvl="2"/>
            <a:r>
              <a:rPr lang="en-US" dirty="0" smtClean="0"/>
              <a:t>Photosynthesis</a:t>
            </a:r>
          </a:p>
          <a:p>
            <a:pPr lvl="1"/>
            <a:r>
              <a:rPr lang="en-US" dirty="0" smtClean="0"/>
              <a:t>Stems</a:t>
            </a:r>
          </a:p>
          <a:p>
            <a:pPr lvl="2"/>
            <a:r>
              <a:rPr lang="en-US" dirty="0" smtClean="0"/>
              <a:t>Support</a:t>
            </a:r>
          </a:p>
          <a:p>
            <a:pPr lvl="2"/>
            <a:r>
              <a:rPr lang="en-US" dirty="0" smtClean="0"/>
              <a:t>Transport</a:t>
            </a:r>
          </a:p>
          <a:p>
            <a:pPr lvl="1"/>
            <a:r>
              <a:rPr lang="en-US" dirty="0" smtClean="0"/>
              <a:t>Roots</a:t>
            </a:r>
          </a:p>
          <a:p>
            <a:pPr lvl="2"/>
            <a:r>
              <a:rPr lang="en-US" dirty="0" smtClean="0"/>
              <a:t>Anchor and support plants</a:t>
            </a:r>
          </a:p>
          <a:p>
            <a:pPr lvl="2"/>
            <a:r>
              <a:rPr lang="en-US" dirty="0" smtClean="0"/>
              <a:t>Absorb and conduct water and minerals</a:t>
            </a:r>
          </a:p>
          <a:p>
            <a:pPr lvl="2"/>
            <a:r>
              <a:rPr lang="en-US" dirty="0" smtClean="0"/>
              <a:t>Store products of photosynthesis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>Evaluate the Stages of Plant </a:t>
            </a:r>
            <a:r>
              <a:rPr lang="en-US" sz="3200" dirty="0"/>
              <a:t>G</a:t>
            </a:r>
            <a:r>
              <a:rPr lang="en-US" sz="3200" dirty="0" smtClean="0"/>
              <a:t>rowth and 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3 Phases	</a:t>
            </a:r>
          </a:p>
          <a:p>
            <a:pPr lvl="1"/>
            <a:r>
              <a:rPr lang="en-US" dirty="0" smtClean="0"/>
              <a:t>Germination</a:t>
            </a:r>
          </a:p>
          <a:p>
            <a:pPr lvl="2"/>
            <a:r>
              <a:rPr lang="en-US" dirty="0" smtClean="0"/>
              <a:t>Seeds germinate</a:t>
            </a:r>
          </a:p>
          <a:p>
            <a:pPr lvl="2"/>
            <a:r>
              <a:rPr lang="en-US" dirty="0" smtClean="0"/>
              <a:t>Roots and shoots emerge from the seed</a:t>
            </a:r>
          </a:p>
          <a:p>
            <a:pPr lvl="2"/>
            <a:r>
              <a:rPr lang="en-US" dirty="0" smtClean="0"/>
              <a:t>Plant begins to grow</a:t>
            </a:r>
          </a:p>
          <a:p>
            <a:pPr lvl="1"/>
            <a:r>
              <a:rPr lang="en-US" dirty="0" smtClean="0"/>
              <a:t>Vegetative Phase</a:t>
            </a:r>
          </a:p>
          <a:p>
            <a:pPr lvl="2"/>
            <a:r>
              <a:rPr lang="en-US" dirty="0" smtClean="0"/>
              <a:t>Increase in plant height</a:t>
            </a:r>
          </a:p>
          <a:p>
            <a:pPr lvl="2"/>
            <a:r>
              <a:rPr lang="en-US" dirty="0" smtClean="0"/>
              <a:t>Leaves are produced</a:t>
            </a:r>
          </a:p>
          <a:p>
            <a:pPr lvl="2"/>
            <a:r>
              <a:rPr lang="en-US" dirty="0" smtClean="0"/>
              <a:t>Roots continue to develop</a:t>
            </a:r>
          </a:p>
          <a:p>
            <a:pPr lvl="2"/>
            <a:r>
              <a:rPr lang="en-US" dirty="0" smtClean="0"/>
              <a:t>Energy is captured and stored</a:t>
            </a:r>
          </a:p>
          <a:p>
            <a:pPr lvl="1"/>
            <a:r>
              <a:rPr lang="en-US" dirty="0" smtClean="0"/>
              <a:t>Reproductive Phase</a:t>
            </a:r>
          </a:p>
          <a:p>
            <a:pPr lvl="2"/>
            <a:r>
              <a:rPr lang="en-US" dirty="0" smtClean="0"/>
              <a:t>Flowering begins</a:t>
            </a:r>
          </a:p>
          <a:p>
            <a:pPr lvl="2"/>
            <a:r>
              <a:rPr lang="en-US" dirty="0" smtClean="0"/>
              <a:t>Plant is mature</a:t>
            </a:r>
          </a:p>
          <a:p>
            <a:pPr lvl="2"/>
            <a:r>
              <a:rPr lang="en-US" dirty="0" smtClean="0"/>
              <a:t>Pollination can occur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0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>Compare the Various Stages of Plant Reproduction</a:t>
            </a:r>
            <a:endParaRPr lang="en-US" sz="3200" dirty="0"/>
          </a:p>
        </p:txBody>
      </p:sp>
      <p:pic>
        <p:nvPicPr>
          <p:cNvPr id="3074" name="Picture 2" descr="http://s3.thingpic.com/images/v5/SaWgQ3m12pU5ZgQn3f2bcjY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440" y="1463039"/>
            <a:ext cx="389428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5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/>
              <a:t>Compare the Various Stages of Plant Reproduction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7 Stages</a:t>
            </a:r>
          </a:p>
          <a:p>
            <a:pPr lvl="1"/>
            <a:r>
              <a:rPr lang="en-US" dirty="0" smtClean="0"/>
              <a:t>Pollination</a:t>
            </a:r>
          </a:p>
          <a:p>
            <a:pPr lvl="2"/>
            <a:r>
              <a:rPr lang="en-US" dirty="0" smtClean="0"/>
              <a:t>Pollen grains (carrying male gametes) are carried to the female parts of the plant</a:t>
            </a:r>
          </a:p>
          <a:p>
            <a:pPr lvl="1"/>
            <a:r>
              <a:rPr lang="en-US" dirty="0" smtClean="0"/>
              <a:t>Fertilization</a:t>
            </a:r>
          </a:p>
          <a:p>
            <a:pPr lvl="2"/>
            <a:r>
              <a:rPr lang="en-US" dirty="0" smtClean="0"/>
              <a:t>Male and female gametes unite and form a zygote</a:t>
            </a:r>
          </a:p>
          <a:p>
            <a:pPr lvl="1"/>
            <a:r>
              <a:rPr lang="en-US" dirty="0" smtClean="0"/>
              <a:t>Seed Formation</a:t>
            </a:r>
          </a:p>
          <a:p>
            <a:pPr lvl="2"/>
            <a:r>
              <a:rPr lang="en-US" dirty="0" smtClean="0"/>
              <a:t>Zygote continues growth to an embryonic plant</a:t>
            </a:r>
          </a:p>
          <a:p>
            <a:pPr lvl="2"/>
            <a:r>
              <a:rPr lang="en-US" dirty="0" smtClean="0"/>
              <a:t>Remaining seed structures are formed</a:t>
            </a:r>
          </a:p>
          <a:p>
            <a:pPr lvl="1"/>
            <a:r>
              <a:rPr lang="en-US" dirty="0" smtClean="0"/>
              <a:t>Seed Dispersal</a:t>
            </a:r>
          </a:p>
          <a:p>
            <a:pPr lvl="2"/>
            <a:r>
              <a:rPr lang="en-US" dirty="0" smtClean="0"/>
              <a:t>Seeds are spread by wind, water, animals or insects</a:t>
            </a:r>
          </a:p>
          <a:p>
            <a:pPr lvl="1"/>
            <a:r>
              <a:rPr lang="en-US" dirty="0" smtClean="0"/>
              <a:t>Germination</a:t>
            </a:r>
          </a:p>
          <a:p>
            <a:pPr lvl="2"/>
            <a:r>
              <a:rPr lang="en-US" dirty="0" smtClean="0"/>
              <a:t>Plant begins to grow from seed</a:t>
            </a:r>
          </a:p>
          <a:p>
            <a:pPr lvl="1"/>
            <a:r>
              <a:rPr lang="en-US" dirty="0" smtClean="0"/>
              <a:t>Continued Growth</a:t>
            </a:r>
          </a:p>
          <a:p>
            <a:pPr lvl="2"/>
            <a:r>
              <a:rPr lang="en-US" dirty="0" smtClean="0"/>
              <a:t>Plant grows</a:t>
            </a:r>
          </a:p>
          <a:p>
            <a:pPr lvl="3"/>
            <a:r>
              <a:rPr lang="en-US" dirty="0" smtClean="0"/>
              <a:t>Juvenile plants cannot reproduce</a:t>
            </a:r>
          </a:p>
          <a:p>
            <a:pPr lvl="3"/>
            <a:r>
              <a:rPr lang="en-US" dirty="0" smtClean="0"/>
              <a:t>Mature plants are capable of reproduction</a:t>
            </a:r>
          </a:p>
          <a:p>
            <a:pPr lvl="1"/>
            <a:r>
              <a:rPr lang="en-US" dirty="0"/>
              <a:t>Pollination</a:t>
            </a:r>
          </a:p>
          <a:p>
            <a:pPr lvl="2"/>
            <a:r>
              <a:rPr lang="en-US" dirty="0"/>
              <a:t>Pollen grains (carrying male gametes) are carried to the female parts of the plant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3200" dirty="0" smtClean="0"/>
              <a:t>Recommend Appropriate </a:t>
            </a:r>
            <a:r>
              <a:rPr lang="en-US" sz="3200" dirty="0"/>
              <a:t>P</a:t>
            </a:r>
            <a:r>
              <a:rPr lang="en-US" sz="3200" dirty="0" smtClean="0"/>
              <a:t>lant </a:t>
            </a:r>
            <a:r>
              <a:rPr lang="en-US" sz="3200" dirty="0"/>
              <a:t>G</a:t>
            </a:r>
            <a:r>
              <a:rPr lang="en-US" sz="3200" dirty="0" smtClean="0"/>
              <a:t>rowth </a:t>
            </a:r>
            <a:r>
              <a:rPr lang="en-US" sz="3200" dirty="0"/>
              <a:t>R</a:t>
            </a:r>
            <a:r>
              <a:rPr lang="en-US" sz="3200" dirty="0" smtClean="0"/>
              <a:t>egulators for Various </a:t>
            </a:r>
            <a:r>
              <a:rPr lang="en-US" sz="3200" dirty="0"/>
              <a:t>P</a:t>
            </a:r>
            <a:r>
              <a:rPr lang="en-US" sz="3200" dirty="0" smtClean="0"/>
              <a:t>lants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Plant Growth Regulators</a:t>
            </a:r>
          </a:p>
          <a:p>
            <a:pPr lvl="1"/>
            <a:r>
              <a:rPr lang="en-US" dirty="0" smtClean="0"/>
              <a:t>Chemicals designed to affect plant growth and/or development</a:t>
            </a:r>
          </a:p>
          <a:p>
            <a:pPr lvl="1"/>
            <a:r>
              <a:rPr lang="en-US" dirty="0" smtClean="0"/>
              <a:t>Most effective </a:t>
            </a:r>
            <a:r>
              <a:rPr lang="en-US" dirty="0"/>
              <a:t>when applied at the appropriate times to regulate plant growth or </a:t>
            </a:r>
            <a:r>
              <a:rPr lang="en-US" dirty="0" smtClean="0"/>
              <a:t>development</a:t>
            </a:r>
          </a:p>
          <a:p>
            <a:pPr lvl="2"/>
            <a:r>
              <a:rPr lang="en-US" dirty="0" smtClean="0"/>
              <a:t>Must be applied before overgrowth occurs</a:t>
            </a:r>
          </a:p>
          <a:p>
            <a:pPr lvl="2"/>
            <a:r>
              <a:rPr lang="en-US" dirty="0" smtClean="0"/>
              <a:t>Can’t “shrink” an overgrown 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3200" dirty="0" smtClean="0"/>
              <a:t>Recommend Appropriate </a:t>
            </a:r>
            <a:r>
              <a:rPr lang="en-US" sz="3200" dirty="0"/>
              <a:t>P</a:t>
            </a:r>
            <a:r>
              <a:rPr lang="en-US" sz="3200" dirty="0" smtClean="0"/>
              <a:t>lant </a:t>
            </a:r>
            <a:r>
              <a:rPr lang="en-US" sz="3200" dirty="0"/>
              <a:t>G</a:t>
            </a:r>
            <a:r>
              <a:rPr lang="en-US" sz="3200" dirty="0" smtClean="0"/>
              <a:t>rowth </a:t>
            </a:r>
            <a:r>
              <a:rPr lang="en-US" sz="3200" dirty="0"/>
              <a:t>R</a:t>
            </a:r>
            <a:r>
              <a:rPr lang="en-US" sz="3200" dirty="0" smtClean="0"/>
              <a:t>egulators for Various </a:t>
            </a:r>
            <a:r>
              <a:rPr lang="en-US" sz="3200" dirty="0"/>
              <a:t>P</a:t>
            </a:r>
            <a:r>
              <a:rPr lang="en-US" sz="3200" dirty="0" smtClean="0"/>
              <a:t>lants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Goals of Plant Growth Regulators</a:t>
            </a:r>
          </a:p>
          <a:p>
            <a:pPr lvl="1"/>
            <a:r>
              <a:rPr lang="en-US" dirty="0" smtClean="0"/>
              <a:t>Regulate Shoot Growth</a:t>
            </a:r>
          </a:p>
          <a:p>
            <a:pPr lvl="2"/>
            <a:r>
              <a:rPr lang="en-US" dirty="0" smtClean="0"/>
              <a:t>Growth retardant</a:t>
            </a:r>
          </a:p>
          <a:p>
            <a:pPr lvl="1"/>
            <a:r>
              <a:rPr lang="en-US" dirty="0" smtClean="0"/>
              <a:t>Increase Plant Branching</a:t>
            </a:r>
          </a:p>
          <a:p>
            <a:pPr lvl="2"/>
            <a:r>
              <a:rPr lang="en-US" dirty="0" smtClean="0"/>
              <a:t>Branching agent or “chemical pincher”</a:t>
            </a:r>
          </a:p>
          <a:p>
            <a:pPr lvl="1"/>
            <a:r>
              <a:rPr lang="en-US" dirty="0" smtClean="0"/>
              <a:t>Enhance flower initiation or synchronize flowering</a:t>
            </a:r>
          </a:p>
          <a:p>
            <a:pPr lvl="2"/>
            <a:r>
              <a:rPr lang="en-US" dirty="0" err="1" smtClean="0"/>
              <a:t>Chlormequat</a:t>
            </a:r>
            <a:r>
              <a:rPr lang="en-US" dirty="0" smtClean="0"/>
              <a:t> chloride or gibberellic acid</a:t>
            </a:r>
          </a:p>
          <a:p>
            <a:pPr lvl="1"/>
            <a:r>
              <a:rPr lang="en-US" dirty="0" smtClean="0"/>
              <a:t>Remove flowers to increase the number of vegetative cuttings</a:t>
            </a:r>
          </a:p>
          <a:p>
            <a:pPr lvl="2"/>
            <a:r>
              <a:rPr lang="en-US" smtClean="0"/>
              <a:t>Ethylene-generating compound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2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Plant </a:t>
            </a:r>
            <a:r>
              <a:rPr lang="en-US" dirty="0"/>
              <a:t>Anatomy and </a:t>
            </a:r>
            <a:r>
              <a:rPr lang="en-US" dirty="0" smtClean="0"/>
              <a:t>Physiology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Summarize </a:t>
            </a:r>
            <a:r>
              <a:rPr lang="en-US" dirty="0"/>
              <a:t>the role of each cell structure in </a:t>
            </a:r>
            <a:r>
              <a:rPr lang="en-US" dirty="0" smtClean="0"/>
              <a:t>plant development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Evaluate </a:t>
            </a:r>
            <a:r>
              <a:rPr lang="en-US" dirty="0"/>
              <a:t>the importance of various plant tissues in plant </a:t>
            </a:r>
            <a:r>
              <a:rPr lang="en-US" dirty="0" smtClean="0"/>
              <a:t>development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Summarize </a:t>
            </a:r>
            <a:r>
              <a:rPr lang="en-US" dirty="0"/>
              <a:t>the contribution of each organ within the plant </a:t>
            </a:r>
            <a:r>
              <a:rPr lang="en-US" dirty="0" smtClean="0"/>
              <a:t>body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Evaluate </a:t>
            </a:r>
            <a:r>
              <a:rPr lang="en-US" dirty="0"/>
              <a:t>the stages of plant growth and </a:t>
            </a:r>
            <a:r>
              <a:rPr lang="en-US" dirty="0" smtClean="0"/>
              <a:t>development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Compare </a:t>
            </a:r>
            <a:r>
              <a:rPr lang="en-US" dirty="0"/>
              <a:t>the various stages of plant </a:t>
            </a:r>
            <a:r>
              <a:rPr lang="en-US" dirty="0" smtClean="0"/>
              <a:t>reproduction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Recommend </a:t>
            </a:r>
            <a:r>
              <a:rPr lang="en-US" dirty="0"/>
              <a:t>appropriate plant growth regulators for various plants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Summarize the Role of Each </a:t>
            </a:r>
            <a:r>
              <a:rPr lang="en-US" sz="3200" dirty="0"/>
              <a:t>C</a:t>
            </a:r>
            <a:r>
              <a:rPr lang="en-US" sz="3200" dirty="0" smtClean="0"/>
              <a:t>ell </a:t>
            </a:r>
            <a:r>
              <a:rPr lang="en-US" sz="3200" dirty="0"/>
              <a:t>S</a:t>
            </a:r>
            <a:r>
              <a:rPr lang="en-US" sz="3200" dirty="0" smtClean="0"/>
              <a:t>tructure in Plant </a:t>
            </a:r>
            <a:r>
              <a:rPr lang="en-US" sz="3200" dirty="0"/>
              <a:t>D</a:t>
            </a:r>
            <a:r>
              <a:rPr lang="en-US" sz="3200" dirty="0" smtClean="0"/>
              <a:t>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 descr="http://www.enchantedlearning.com/subjects/plants/cell/anatom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889387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Summarize the Role of Each </a:t>
            </a:r>
            <a:r>
              <a:rPr lang="en-US" sz="3200" dirty="0"/>
              <a:t>C</a:t>
            </a:r>
            <a:r>
              <a:rPr lang="en-US" sz="3200" dirty="0" smtClean="0"/>
              <a:t>ell </a:t>
            </a:r>
            <a:r>
              <a:rPr lang="en-US" sz="3200" dirty="0"/>
              <a:t>S</a:t>
            </a:r>
            <a:r>
              <a:rPr lang="en-US" sz="3200" dirty="0" smtClean="0"/>
              <a:t>tructure in Plant </a:t>
            </a:r>
            <a:r>
              <a:rPr lang="en-US" sz="3200" dirty="0"/>
              <a:t>D</a:t>
            </a:r>
            <a:r>
              <a:rPr lang="en-US" sz="3200" dirty="0" smtClean="0"/>
              <a:t>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Cell Wall</a:t>
            </a:r>
          </a:p>
          <a:p>
            <a:pPr lvl="1"/>
            <a:r>
              <a:rPr lang="en-US" dirty="0" smtClean="0"/>
              <a:t>Outermost rigid covering of a plant cell</a:t>
            </a:r>
          </a:p>
          <a:p>
            <a:pPr lvl="1"/>
            <a:r>
              <a:rPr lang="en-US" dirty="0" smtClean="0"/>
              <a:t>Made mostly of cellulose</a:t>
            </a:r>
          </a:p>
          <a:p>
            <a:pPr lvl="1"/>
            <a:r>
              <a:rPr lang="en-US" dirty="0" smtClean="0"/>
              <a:t>Provides rigidity, strength and protection against mechanical stress and infection </a:t>
            </a:r>
          </a:p>
          <a:p>
            <a:r>
              <a:rPr lang="en-US" dirty="0" smtClean="0"/>
              <a:t>Cell Membrane</a:t>
            </a:r>
          </a:p>
          <a:p>
            <a:pPr lvl="1"/>
            <a:r>
              <a:rPr lang="en-US" dirty="0" smtClean="0"/>
              <a:t>Outer boundary of the cell that encloses the cytoplasm</a:t>
            </a:r>
          </a:p>
          <a:p>
            <a:pPr lvl="1"/>
            <a:r>
              <a:rPr lang="en-US" dirty="0" smtClean="0"/>
              <a:t>Inside the cell wall</a:t>
            </a:r>
          </a:p>
          <a:p>
            <a:pPr lvl="1"/>
            <a:r>
              <a:rPr lang="en-US" dirty="0" smtClean="0"/>
              <a:t>Allows only certain substances to pass through</a:t>
            </a:r>
          </a:p>
          <a:p>
            <a:r>
              <a:rPr lang="en-US" dirty="0" smtClean="0"/>
              <a:t>Vacuole</a:t>
            </a:r>
          </a:p>
          <a:p>
            <a:pPr lvl="1"/>
            <a:r>
              <a:rPr lang="en-US" dirty="0" smtClean="0"/>
              <a:t>Very large and well defined in plant cells</a:t>
            </a:r>
          </a:p>
          <a:p>
            <a:pPr lvl="1"/>
            <a:r>
              <a:rPr lang="en-US" dirty="0" smtClean="0"/>
              <a:t>Stores water and other materials</a:t>
            </a:r>
          </a:p>
          <a:p>
            <a:pPr lvl="1"/>
            <a:r>
              <a:rPr lang="en-US" dirty="0" smtClean="0"/>
              <a:t>Helps cells to maintain their shapes</a:t>
            </a:r>
          </a:p>
          <a:p>
            <a:r>
              <a:rPr lang="en-US" dirty="0" smtClean="0"/>
              <a:t>Nucleus</a:t>
            </a:r>
          </a:p>
          <a:p>
            <a:pPr lvl="1"/>
            <a:r>
              <a:rPr lang="en-US" dirty="0" smtClean="0"/>
              <a:t>Control center of the cell</a:t>
            </a:r>
          </a:p>
          <a:p>
            <a:pPr lvl="1"/>
            <a:r>
              <a:rPr lang="en-US" dirty="0" smtClean="0"/>
              <a:t>Contains genetic material</a:t>
            </a:r>
          </a:p>
          <a:p>
            <a:r>
              <a:rPr lang="en-US" dirty="0" smtClean="0"/>
              <a:t>Nucleolus</a:t>
            </a:r>
          </a:p>
          <a:p>
            <a:pPr lvl="1"/>
            <a:r>
              <a:rPr lang="en-US" dirty="0" smtClean="0"/>
              <a:t>Found inside the nucleus</a:t>
            </a:r>
          </a:p>
          <a:p>
            <a:pPr lvl="1"/>
            <a:r>
              <a:rPr lang="en-US" dirty="0" smtClean="0"/>
              <a:t>Site of ribosome synthesis</a:t>
            </a:r>
          </a:p>
          <a:p>
            <a:r>
              <a:rPr lang="en-US" dirty="0" smtClean="0"/>
              <a:t>Nuclear Membrane</a:t>
            </a:r>
          </a:p>
          <a:p>
            <a:pPr lvl="1"/>
            <a:r>
              <a:rPr lang="en-US" dirty="0" smtClean="0"/>
              <a:t>Outer boundary of the nucleus</a:t>
            </a:r>
          </a:p>
          <a:p>
            <a:pPr lvl="1"/>
            <a:r>
              <a:rPr lang="en-US" dirty="0" smtClean="0"/>
              <a:t>Allows materials to pass through</a:t>
            </a:r>
          </a:p>
        </p:txBody>
      </p:sp>
    </p:spTree>
    <p:extLst>
      <p:ext uri="{BB962C8B-B14F-4D97-AF65-F5344CB8AC3E}">
        <p14:creationId xmlns:p14="http://schemas.microsoft.com/office/powerpoint/2010/main" val="137215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Summarize the Role of Each </a:t>
            </a:r>
            <a:r>
              <a:rPr lang="en-US" sz="3200" dirty="0"/>
              <a:t>C</a:t>
            </a:r>
            <a:r>
              <a:rPr lang="en-US" sz="3200" dirty="0" smtClean="0"/>
              <a:t>ell </a:t>
            </a:r>
            <a:r>
              <a:rPr lang="en-US" sz="3200" dirty="0"/>
              <a:t>S</a:t>
            </a:r>
            <a:r>
              <a:rPr lang="en-US" sz="3200" dirty="0" smtClean="0"/>
              <a:t>tructure in Plant </a:t>
            </a:r>
            <a:r>
              <a:rPr lang="en-US" sz="3200" dirty="0"/>
              <a:t>D</a:t>
            </a:r>
            <a:r>
              <a:rPr lang="en-US" sz="3200" dirty="0" smtClean="0"/>
              <a:t>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Chloroplast</a:t>
            </a:r>
          </a:p>
          <a:p>
            <a:pPr lvl="1"/>
            <a:r>
              <a:rPr lang="en-US" dirty="0" smtClean="0"/>
              <a:t>The site of photosynthesis</a:t>
            </a:r>
          </a:p>
          <a:p>
            <a:pPr lvl="1"/>
            <a:r>
              <a:rPr lang="en-US" dirty="0" smtClean="0"/>
              <a:t>Contain chlorophyll, the green pigment in plants</a:t>
            </a:r>
          </a:p>
          <a:p>
            <a:r>
              <a:rPr lang="en-US" dirty="0" smtClean="0"/>
              <a:t>Mitochondria</a:t>
            </a:r>
          </a:p>
          <a:p>
            <a:pPr lvl="1"/>
            <a:r>
              <a:rPr lang="en-US" dirty="0" smtClean="0"/>
              <a:t>The powerhouse of the cell,</a:t>
            </a:r>
          </a:p>
          <a:p>
            <a:pPr lvl="1"/>
            <a:r>
              <a:rPr lang="en-US" dirty="0" smtClean="0"/>
              <a:t>The site of cellular respiration which provides energy to the cell</a:t>
            </a:r>
          </a:p>
          <a:p>
            <a:r>
              <a:rPr lang="en-US" dirty="0" smtClean="0"/>
              <a:t>Golgi Body or Apparatus</a:t>
            </a:r>
          </a:p>
          <a:p>
            <a:pPr lvl="1"/>
            <a:r>
              <a:rPr lang="en-US" dirty="0" smtClean="0"/>
              <a:t>Where proteins are  packaged for transport</a:t>
            </a:r>
          </a:p>
          <a:p>
            <a:r>
              <a:rPr lang="en-US" dirty="0" smtClean="0"/>
              <a:t>Ribosome</a:t>
            </a:r>
          </a:p>
          <a:p>
            <a:pPr lvl="1"/>
            <a:r>
              <a:rPr lang="en-US" dirty="0" smtClean="0"/>
              <a:t>Site of protein synthesis</a:t>
            </a:r>
          </a:p>
          <a:p>
            <a:r>
              <a:rPr lang="en-US" dirty="0" smtClean="0"/>
              <a:t>Endoplasmic Reticulum</a:t>
            </a:r>
          </a:p>
          <a:p>
            <a:pPr lvl="1"/>
            <a:r>
              <a:rPr lang="en-US" dirty="0" smtClean="0"/>
              <a:t>Transports materials throughout the cell</a:t>
            </a:r>
          </a:p>
          <a:p>
            <a:r>
              <a:rPr lang="en-US" dirty="0" smtClean="0"/>
              <a:t>Cytoplasm</a:t>
            </a:r>
          </a:p>
          <a:p>
            <a:pPr lvl="1"/>
            <a:r>
              <a:rPr lang="en-US" dirty="0" smtClean="0"/>
              <a:t>Gel like material inside the 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2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914400" lvl="1" indent="-514350" algn="ctr"/>
            <a:r>
              <a:rPr lang="en-US" sz="3200" dirty="0" smtClean="0"/>
              <a:t>Summarize the Role of Each </a:t>
            </a:r>
            <a:r>
              <a:rPr lang="en-US" sz="3200" dirty="0"/>
              <a:t>C</a:t>
            </a:r>
            <a:r>
              <a:rPr lang="en-US" sz="3200" dirty="0" smtClean="0"/>
              <a:t>ell </a:t>
            </a:r>
            <a:r>
              <a:rPr lang="en-US" sz="3200" dirty="0"/>
              <a:t>S</a:t>
            </a:r>
            <a:r>
              <a:rPr lang="en-US" sz="3200" dirty="0" smtClean="0"/>
              <a:t>tructure in Plant </a:t>
            </a:r>
            <a:r>
              <a:rPr lang="en-US" sz="3200" dirty="0"/>
              <a:t>D</a:t>
            </a:r>
            <a:r>
              <a:rPr lang="en-US" sz="3200" dirty="0" smtClean="0"/>
              <a:t>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Tour of a plant Cell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www.youtube.com/watch?v=CZ4VT3PN3is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Summarize the Role of Each Cell Structure in Plant Development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Mitochondria</a:t>
            </a:r>
          </a:p>
          <a:p>
            <a:r>
              <a:rPr lang="en-US" dirty="0" smtClean="0"/>
              <a:t>Cellular Respiration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Chloroplast</a:t>
            </a:r>
          </a:p>
          <a:p>
            <a:r>
              <a:rPr lang="en-US" dirty="0" smtClean="0"/>
              <a:t>Photosynthesis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685800" y="2209800"/>
            <a:ext cx="3657600" cy="3200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Happens in Plants and Animals</a:t>
            </a:r>
          </a:p>
          <a:p>
            <a:r>
              <a:rPr lang="en-US" dirty="0" smtClean="0"/>
              <a:t>Occurs in the Mitochondria</a:t>
            </a:r>
          </a:p>
          <a:p>
            <a:r>
              <a:rPr lang="en-US" dirty="0"/>
              <a:t>Reactants</a:t>
            </a:r>
          </a:p>
          <a:p>
            <a:pPr lvl="1"/>
            <a:r>
              <a:rPr lang="en-US" dirty="0" smtClean="0"/>
              <a:t>Oxygen </a:t>
            </a:r>
            <a:r>
              <a:rPr lang="en-US" dirty="0"/>
              <a:t>and Glucose</a:t>
            </a:r>
          </a:p>
          <a:p>
            <a:r>
              <a:rPr lang="en-US" dirty="0" smtClean="0"/>
              <a:t>Products</a:t>
            </a:r>
            <a:endParaRPr lang="en-US" dirty="0"/>
          </a:p>
          <a:p>
            <a:pPr lvl="1"/>
            <a:r>
              <a:rPr lang="en-US" dirty="0"/>
              <a:t>Carbon Dioxide and Water</a:t>
            </a:r>
          </a:p>
          <a:p>
            <a:r>
              <a:rPr lang="en-US" dirty="0" smtClean="0"/>
              <a:t>Releases Energy</a:t>
            </a:r>
          </a:p>
          <a:p>
            <a:r>
              <a:rPr lang="en-US" sz="1800" dirty="0" smtClean="0"/>
              <a:t>C</a:t>
            </a:r>
            <a:r>
              <a:rPr lang="en-US" sz="1800" baseline="-25000" dirty="0" smtClean="0"/>
              <a:t>6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O</a:t>
            </a:r>
            <a:r>
              <a:rPr lang="en-US" sz="1800" baseline="-25000" dirty="0"/>
              <a:t>6</a:t>
            </a:r>
            <a:r>
              <a:rPr lang="en-US" sz="1800" dirty="0" smtClean="0"/>
              <a:t> + 6O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 6CO</a:t>
            </a:r>
            <a:r>
              <a:rPr lang="en-US" sz="1800" baseline="-25000" dirty="0" smtClean="0">
                <a:sym typeface="Wingdings" panose="05000000000000000000" pitchFamily="2" charset="2"/>
              </a:rPr>
              <a:t>2</a:t>
            </a:r>
            <a:r>
              <a:rPr lang="en-US" sz="1800" dirty="0" smtClean="0">
                <a:sym typeface="Wingdings" panose="05000000000000000000" pitchFamily="2" charset="2"/>
              </a:rPr>
              <a:t> + 6H</a:t>
            </a:r>
            <a:r>
              <a:rPr lang="en-US" sz="1800" baseline="-25000" dirty="0" smtClean="0">
                <a:sym typeface="Wingdings" panose="05000000000000000000" pitchFamily="2" charset="2"/>
              </a:rPr>
              <a:t>2</a:t>
            </a:r>
            <a:r>
              <a:rPr lang="en-US" sz="1800" dirty="0" smtClean="0">
                <a:sym typeface="Wingdings" panose="05000000000000000000" pitchFamily="2" charset="2"/>
              </a:rPr>
              <a:t>O</a:t>
            </a:r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4800600" y="2209800"/>
            <a:ext cx="3657600" cy="3200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Only Happens in Plants</a:t>
            </a:r>
          </a:p>
          <a:p>
            <a:r>
              <a:rPr lang="en-US" dirty="0" smtClean="0"/>
              <a:t>Occurs in the Chloroplasts</a:t>
            </a:r>
          </a:p>
          <a:p>
            <a:r>
              <a:rPr lang="en-US" dirty="0" smtClean="0"/>
              <a:t>Reactants</a:t>
            </a:r>
          </a:p>
          <a:p>
            <a:pPr lvl="1"/>
            <a:r>
              <a:rPr lang="en-US" dirty="0" smtClean="0"/>
              <a:t>Carbon Dioxide and Water</a:t>
            </a:r>
          </a:p>
          <a:p>
            <a:r>
              <a:rPr lang="en-US" dirty="0" smtClean="0"/>
              <a:t>Products</a:t>
            </a:r>
          </a:p>
          <a:p>
            <a:pPr lvl="1"/>
            <a:r>
              <a:rPr lang="en-US" dirty="0" smtClean="0"/>
              <a:t>Oxygen and Glucose</a:t>
            </a:r>
          </a:p>
          <a:p>
            <a:r>
              <a:rPr lang="en-US" dirty="0" smtClean="0"/>
              <a:t>Captures Energy</a:t>
            </a:r>
          </a:p>
          <a:p>
            <a:r>
              <a:rPr lang="en-US" sz="1800" dirty="0" smtClean="0">
                <a:sym typeface="Wingdings" panose="05000000000000000000" pitchFamily="2" charset="2"/>
              </a:rPr>
              <a:t>6CO</a:t>
            </a:r>
            <a:r>
              <a:rPr lang="en-US" sz="1800" baseline="-25000" dirty="0" smtClean="0">
                <a:sym typeface="Wingdings" panose="05000000000000000000" pitchFamily="2" charset="2"/>
              </a:rPr>
              <a:t>2</a:t>
            </a:r>
            <a:r>
              <a:rPr lang="en-US" sz="1800" dirty="0" smtClean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+ </a:t>
            </a:r>
            <a:r>
              <a:rPr lang="en-US" sz="1800" dirty="0" smtClean="0">
                <a:sym typeface="Wingdings" panose="05000000000000000000" pitchFamily="2" charset="2"/>
              </a:rPr>
              <a:t>6H</a:t>
            </a:r>
            <a:r>
              <a:rPr lang="en-US" sz="1800" baseline="-25000" dirty="0" smtClean="0">
                <a:sym typeface="Wingdings" panose="05000000000000000000" pitchFamily="2" charset="2"/>
              </a:rPr>
              <a:t>2</a:t>
            </a:r>
            <a:r>
              <a:rPr lang="en-US" sz="1800" dirty="0" smtClean="0">
                <a:sym typeface="Wingdings" panose="05000000000000000000" pitchFamily="2" charset="2"/>
              </a:rPr>
              <a:t>O  </a:t>
            </a:r>
            <a:r>
              <a:rPr lang="en-US" sz="1800" dirty="0" smtClean="0"/>
              <a:t>C</a:t>
            </a:r>
            <a:r>
              <a:rPr lang="en-US" sz="1800" baseline="-25000" dirty="0" smtClean="0"/>
              <a:t>6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O</a:t>
            </a:r>
            <a:r>
              <a:rPr lang="en-US" sz="1800" baseline="-25000" dirty="0"/>
              <a:t>6</a:t>
            </a:r>
            <a:r>
              <a:rPr lang="en-US" sz="1800" dirty="0" smtClean="0"/>
              <a:t> </a:t>
            </a:r>
            <a:r>
              <a:rPr lang="en-US" sz="1800" dirty="0"/>
              <a:t>+ </a:t>
            </a:r>
            <a:r>
              <a:rPr lang="en-US" sz="1800" dirty="0" smtClean="0"/>
              <a:t>6O</a:t>
            </a:r>
            <a:r>
              <a:rPr lang="en-US" sz="1800" baseline="-25000" dirty="0" smtClean="0"/>
              <a:t>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2427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3200" dirty="0" smtClean="0"/>
              <a:t>Evaluate the Importance of Various </a:t>
            </a:r>
            <a:r>
              <a:rPr lang="en-US" sz="3200" dirty="0"/>
              <a:t>P</a:t>
            </a:r>
            <a:r>
              <a:rPr lang="en-US" sz="3200" dirty="0" smtClean="0"/>
              <a:t>lant </a:t>
            </a:r>
            <a:r>
              <a:rPr lang="en-US" sz="3200" dirty="0"/>
              <a:t>T</a:t>
            </a:r>
            <a:r>
              <a:rPr lang="en-US" sz="3200" dirty="0" smtClean="0"/>
              <a:t>issues in Plant </a:t>
            </a:r>
            <a:r>
              <a:rPr lang="en-US" sz="3200" dirty="0"/>
              <a:t>D</a:t>
            </a:r>
            <a:r>
              <a:rPr lang="en-US" sz="3200" dirty="0" smtClean="0"/>
              <a:t>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3 Tissue Systems</a:t>
            </a:r>
          </a:p>
          <a:p>
            <a:pPr lvl="1"/>
            <a:r>
              <a:rPr lang="en-US" dirty="0" smtClean="0"/>
              <a:t>Dermal</a:t>
            </a:r>
          </a:p>
          <a:p>
            <a:pPr lvl="2"/>
            <a:r>
              <a:rPr lang="en-US" dirty="0" smtClean="0"/>
              <a:t>Protection</a:t>
            </a:r>
          </a:p>
          <a:p>
            <a:pPr lvl="2"/>
            <a:r>
              <a:rPr lang="en-US" dirty="0" smtClean="0"/>
              <a:t>Prevention of water loss</a:t>
            </a:r>
          </a:p>
          <a:p>
            <a:pPr lvl="1"/>
            <a:r>
              <a:rPr lang="en-US" dirty="0" smtClean="0"/>
              <a:t>Ground</a:t>
            </a:r>
          </a:p>
          <a:p>
            <a:pPr lvl="2"/>
            <a:r>
              <a:rPr lang="en-US" dirty="0" smtClean="0"/>
              <a:t>Photosynthesis</a:t>
            </a:r>
          </a:p>
          <a:p>
            <a:pPr lvl="2"/>
            <a:r>
              <a:rPr lang="en-US" dirty="0" smtClean="0"/>
              <a:t>Food storage</a:t>
            </a:r>
          </a:p>
          <a:p>
            <a:pPr lvl="2"/>
            <a:r>
              <a:rPr lang="en-US" dirty="0" smtClean="0"/>
              <a:t>Regeneration</a:t>
            </a:r>
          </a:p>
          <a:p>
            <a:pPr lvl="2"/>
            <a:r>
              <a:rPr lang="en-US" dirty="0" smtClean="0"/>
              <a:t>Support</a:t>
            </a:r>
          </a:p>
          <a:p>
            <a:pPr lvl="2"/>
            <a:r>
              <a:rPr lang="en-US" dirty="0" smtClean="0"/>
              <a:t>Protection</a:t>
            </a:r>
          </a:p>
          <a:p>
            <a:pPr lvl="1"/>
            <a:r>
              <a:rPr lang="en-US" dirty="0" smtClean="0"/>
              <a:t>Vascular</a:t>
            </a:r>
          </a:p>
          <a:p>
            <a:pPr lvl="2"/>
            <a:r>
              <a:rPr lang="en-US" dirty="0" smtClean="0"/>
              <a:t>Transport of water, minerals and food</a:t>
            </a:r>
          </a:p>
          <a:p>
            <a:pPr lvl="3"/>
            <a:r>
              <a:rPr lang="en-US" dirty="0" smtClean="0"/>
              <a:t>Xylem</a:t>
            </a:r>
          </a:p>
          <a:p>
            <a:pPr lvl="4"/>
            <a:r>
              <a:rPr lang="en-US" dirty="0" smtClean="0"/>
              <a:t>Water</a:t>
            </a:r>
          </a:p>
          <a:p>
            <a:pPr lvl="3"/>
            <a:r>
              <a:rPr lang="en-US" dirty="0" smtClean="0"/>
              <a:t>Phloem</a:t>
            </a:r>
          </a:p>
          <a:p>
            <a:pPr lvl="4"/>
            <a:r>
              <a:rPr lang="en-US" dirty="0" smtClean="0"/>
              <a:t>Food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914400" lvl="1" indent="-514350" algn="ctr"/>
            <a:r>
              <a:rPr lang="en-US" sz="3200" dirty="0" smtClean="0"/>
              <a:t>Summarize the Contribution of Each Organ </a:t>
            </a:r>
            <a:r>
              <a:rPr lang="en-US" sz="3200" dirty="0"/>
              <a:t>W</a:t>
            </a:r>
            <a:r>
              <a:rPr lang="en-US" sz="3200" dirty="0" smtClean="0"/>
              <a:t>ithin the Plant </a:t>
            </a:r>
            <a:r>
              <a:rPr lang="en-US" sz="3200" dirty="0"/>
              <a:t>B</a:t>
            </a:r>
            <a:r>
              <a:rPr lang="en-US" sz="3200" dirty="0" smtClean="0"/>
              <a:t>ody</a:t>
            </a:r>
          </a:p>
        </p:txBody>
      </p:sp>
      <p:pic>
        <p:nvPicPr>
          <p:cNvPr id="1028" name="Picture 4" descr="http://image.slidesharecdn.com/plantorgans-130408104843-phpapp01/95/plant-organs-4-638.jpg?cb=13654181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17320"/>
            <a:ext cx="6858000" cy="514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610</Words>
  <Application>Microsoft Office PowerPoint</Application>
  <PresentationFormat>On-screen Show (4:3)</PresentationFormat>
  <Paragraphs>151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Plant Anatomy and Physiology</vt:lpstr>
      <vt:lpstr>Learning Objectives</vt:lpstr>
      <vt:lpstr>Summarize the Role of Each Cell Structure in Plant Development</vt:lpstr>
      <vt:lpstr>Summarize the Role of Each Cell Structure in Plant Development</vt:lpstr>
      <vt:lpstr>Summarize the Role of Each Cell Structure in Plant Development</vt:lpstr>
      <vt:lpstr>Summarize the Role of Each Cell Structure in Plant Development</vt:lpstr>
      <vt:lpstr>Summarize the Role of Each Cell Structure in Plant Development</vt:lpstr>
      <vt:lpstr>Evaluate the Importance of Various Plant Tissues in Plant Development</vt:lpstr>
      <vt:lpstr>Summarize the Contribution of Each Organ Within the Plant Body</vt:lpstr>
      <vt:lpstr>Summarize the Contribution of Each Organ Within the Plant Body</vt:lpstr>
      <vt:lpstr>Evaluate the Stages of Plant Growth and Development</vt:lpstr>
      <vt:lpstr>Compare the Various Stages of Plant Reproduction</vt:lpstr>
      <vt:lpstr>Compare the Various Stages of Plant Reproduction</vt:lpstr>
      <vt:lpstr>Recommend Appropriate Plant Growth Regulators for Various Plants</vt:lpstr>
      <vt:lpstr>Recommend Appropriate Plant Growth Regulators for Various Plants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Anatomy and Physiology</dc:title>
  <dc:creator>mepautler</dc:creator>
  <cp:lastModifiedBy>Patrice Watson</cp:lastModifiedBy>
  <cp:revision>14</cp:revision>
  <dcterms:created xsi:type="dcterms:W3CDTF">2015-07-20T15:39:35Z</dcterms:created>
  <dcterms:modified xsi:type="dcterms:W3CDTF">2015-08-03T17:32:30Z</dcterms:modified>
</cp:coreProperties>
</file>